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theme/theme8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732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745" r:id="rId8"/>
    <p:sldMasterId id="2147483747" r:id="rId9"/>
  </p:sldMasterIdLst>
  <p:notesMasterIdLst>
    <p:notesMasterId r:id="rId13"/>
  </p:notesMasterIdLst>
  <p:handoutMasterIdLst>
    <p:handoutMasterId r:id="rId14"/>
  </p:handoutMasterIdLst>
  <p:sldIdLst>
    <p:sldId id="277" r:id="rId10"/>
    <p:sldId id="279" r:id="rId11"/>
    <p:sldId id="380" r:id="rId12"/>
  </p:sldIdLst>
  <p:sldSz cx="9144000" cy="5143500" type="screen16x9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ll Danon" initials="B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3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7" autoAdjust="0"/>
    <p:restoredTop sz="92211" autoAdjust="0"/>
  </p:normalViewPr>
  <p:slideViewPr>
    <p:cSldViewPr snapToObjects="1">
      <p:cViewPr>
        <p:scale>
          <a:sx n="94" d="100"/>
          <a:sy n="94" d="100"/>
        </p:scale>
        <p:origin x="618" y="-72"/>
      </p:cViewPr>
      <p:guideLst>
        <p:guide orient="horz" pos="1057"/>
        <p:guide pos="376"/>
        <p:guide pos="54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916"/>
    </p:cViewPr>
  </p:sorterViewPr>
  <p:notesViewPr>
    <p:cSldViewPr snapToObjects="1">
      <p:cViewPr varScale="1">
        <p:scale>
          <a:sx n="52" d="100"/>
          <a:sy n="52" d="100"/>
        </p:scale>
        <p:origin x="-1782" y="-96"/>
      </p:cViewPr>
      <p:guideLst>
        <p:guide orient="horz" pos="2924"/>
        <p:guide pos="220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595" cy="4647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5774" y="0"/>
            <a:ext cx="3027595" cy="4647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8CDF0-D06E-9E4F-8455-4BE087590060}" type="datetime1">
              <a:rPr lang="en-GB" smtClean="0"/>
              <a:pPr/>
              <a:t>02/04/2013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511"/>
            <a:ext cx="3027595" cy="4647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5774" y="8817511"/>
            <a:ext cx="3027595" cy="4647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25995-6DDB-E443-BC90-02C5ED4EBF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47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BD7A5-E35A-794F-9713-AB618EBCF2CC}" type="datetime1">
              <a:rPr lang="en-GB" smtClean="0"/>
              <a:pPr/>
              <a:t>02/04/2013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1" y="4409758"/>
            <a:ext cx="5588000" cy="41776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04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0A847-1B21-46E9-B8EB-40432F2724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2061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BILL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0A847-1B21-46E9-B8EB-40432F2724D0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954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ASHLEY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0A847-1B21-46E9-B8EB-40432F2724D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42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6913"/>
            <a:ext cx="6188075" cy="3481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0A847-1B21-46E9-B8EB-40432F2724D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110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0" y="421736"/>
            <a:ext cx="811953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70" y="1481673"/>
            <a:ext cx="8119533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10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97206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7200" y="1918681"/>
            <a:ext cx="8229600" cy="267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4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250" y="2020497"/>
            <a:ext cx="4180162" cy="1102519"/>
          </a:xfrm>
        </p:spPr>
        <p:txBody>
          <a:bodyPr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392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2020497"/>
            <a:ext cx="7148689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99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3" y="2020497"/>
            <a:ext cx="7148690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431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2020497"/>
            <a:ext cx="7148689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33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128" y="2020497"/>
            <a:ext cx="7258972" cy="1102519"/>
          </a:xfrm>
        </p:spPr>
        <p:txBody>
          <a:bodyPr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46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2020497"/>
            <a:ext cx="7148689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22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97206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7200" y="1918681"/>
            <a:ext cx="8229600" cy="267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00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2020497"/>
            <a:ext cx="7148689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525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2020497"/>
            <a:ext cx="7148689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4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08000" y="421736"/>
            <a:ext cx="8128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5613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08000" y="421736"/>
            <a:ext cx="8128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48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97206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7200" y="1918676"/>
            <a:ext cx="8229600" cy="267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235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0" y="421736"/>
            <a:ext cx="811953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70" y="1481672"/>
            <a:ext cx="8119533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45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08000" y="421736"/>
            <a:ext cx="81280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887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4" y="421736"/>
            <a:ext cx="412891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74" y="1481672"/>
            <a:ext cx="4128911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769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h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43778" y="421736"/>
            <a:ext cx="4092222" cy="857250"/>
          </a:xfrm>
          <a:prstGeom prst="rect">
            <a:avLst/>
          </a:prstGeom>
        </p:spPr>
        <p:txBody>
          <a:bodyPr vert="horz" lIns="91440" tIns="45720" rIns="0" bIns="45720" rtlCol="0" anchor="ctr">
            <a:normAutofit/>
          </a:bodyPr>
          <a:lstStyle>
            <a:lvl1pPr algn="r"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43778" y="1481672"/>
            <a:ext cx="4092222" cy="3112955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13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eader,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4" y="421736"/>
            <a:ext cx="399062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07092" y="1481672"/>
            <a:ext cx="4128911" cy="3112955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0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header, Lef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659495" y="421736"/>
            <a:ext cx="3976511" cy="857250"/>
          </a:xfrm>
          <a:prstGeom prst="rect">
            <a:avLst/>
          </a:prstGeom>
        </p:spPr>
        <p:txBody>
          <a:bodyPr vert="horz" lIns="91440" tIns="45720" rIns="0" bIns="45720" rtlCol="0" anchor="ctr">
            <a:normAutofit/>
          </a:bodyPr>
          <a:lstStyle>
            <a:lvl1pPr algn="r"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67" y="1481672"/>
            <a:ext cx="4143022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9125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0" y="421736"/>
            <a:ext cx="811953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77" y="1481672"/>
            <a:ext cx="3874911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0"/>
          </p:nvPr>
        </p:nvSpPr>
        <p:spPr>
          <a:xfrm>
            <a:off x="4761099" y="1481672"/>
            <a:ext cx="3874911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6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181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67" y="421736"/>
            <a:ext cx="811953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67" y="1481672"/>
            <a:ext cx="2576690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3pPr>
              <a:defRPr sz="1200"/>
            </a:lvl3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US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1_Two columns</a:t>
            </a:r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0"/>
          </p:nvPr>
        </p:nvSpPr>
        <p:spPr>
          <a:xfrm>
            <a:off x="6059310" y="1481672"/>
            <a:ext cx="2576690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1"/>
          </p:nvPr>
        </p:nvSpPr>
        <p:spPr>
          <a:xfrm>
            <a:off x="3287889" y="1481672"/>
            <a:ext cx="2576690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8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9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4" y="421736"/>
            <a:ext cx="412891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74" y="1481673"/>
            <a:ext cx="4128911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45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250" y="2020491"/>
            <a:ext cx="4180162" cy="13337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055" y="3577225"/>
            <a:ext cx="4148367" cy="121946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3213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97206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7200" y="1918680"/>
            <a:ext cx="8229600" cy="267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299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250" y="2020496"/>
            <a:ext cx="4180162" cy="1102519"/>
          </a:xfrm>
        </p:spPr>
        <p:txBody>
          <a:bodyPr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4413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648" y="205979"/>
            <a:ext cx="8225161" cy="857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52761" y="1154118"/>
            <a:ext cx="8416602" cy="3355975"/>
          </a:xfrm>
        </p:spPr>
        <p:txBody>
          <a:bodyPr anchor="ctr">
            <a:normAutofit/>
          </a:bodyPr>
          <a:lstStyle>
            <a:lvl1pPr>
              <a:buNone/>
              <a:defRPr sz="16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Date Placeholder 21"/>
          <p:cNvSpPr>
            <a:spLocks noGrp="1"/>
          </p:cNvSpPr>
          <p:nvPr>
            <p:ph type="dt" sz="half" idx="2"/>
          </p:nvPr>
        </p:nvSpPr>
        <p:spPr>
          <a:xfrm>
            <a:off x="980223" y="4754564"/>
            <a:ext cx="1622307" cy="2746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900" baseline="0">
                <a:solidFill>
                  <a:srgbClr val="585F56"/>
                </a:solidFill>
              </a:defRPr>
            </a:lvl1pPr>
          </a:lstStyle>
          <a:p>
            <a:fld id="{814B00D9-679B-4AFA-A146-29E97A87273B}" type="datetime4">
              <a:rPr lang="en-GB" smtClean="0"/>
              <a:pPr/>
              <a:t>02 April 2013</a:t>
            </a:fld>
            <a:endParaRPr lang="en-US" dirty="0"/>
          </a:p>
        </p:txBody>
      </p:sp>
      <p:sp>
        <p:nvSpPr>
          <p:cNvPr id="12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463771" y="4748218"/>
            <a:ext cx="471487" cy="2746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900" baseline="0">
                <a:solidFill>
                  <a:srgbClr val="585F56"/>
                </a:solidFill>
              </a:defRPr>
            </a:lvl1pPr>
          </a:lstStyle>
          <a:p>
            <a:fld id="{406DCD1F-0B8F-4293-8CD1-1797737644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29"/>
          <p:cNvSpPr>
            <a:spLocks noGrp="1"/>
          </p:cNvSpPr>
          <p:nvPr>
            <p:ph type="ftr" sz="quarter" idx="3"/>
          </p:nvPr>
        </p:nvSpPr>
        <p:spPr>
          <a:xfrm>
            <a:off x="3144296" y="475297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900" baseline="0">
                <a:solidFill>
                  <a:srgbClr val="585F5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26180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648" y="205979"/>
            <a:ext cx="8225161" cy="8572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48" y="1200151"/>
            <a:ext cx="8225161" cy="339447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21"/>
          <p:cNvSpPr>
            <a:spLocks noGrp="1"/>
          </p:cNvSpPr>
          <p:nvPr>
            <p:ph type="dt" sz="half" idx="2"/>
          </p:nvPr>
        </p:nvSpPr>
        <p:spPr>
          <a:xfrm>
            <a:off x="980223" y="4754564"/>
            <a:ext cx="1622307" cy="2746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900" baseline="0">
                <a:solidFill>
                  <a:srgbClr val="585F56"/>
                </a:solidFill>
              </a:defRPr>
            </a:lvl1pPr>
          </a:lstStyle>
          <a:p>
            <a:fld id="{A237D3DD-4F7C-484F-AAC5-E46FB51B46D4}" type="datetime4">
              <a:rPr lang="en-GB" smtClean="0"/>
              <a:pPr/>
              <a:t>02 April 2013</a:t>
            </a:fld>
            <a:endParaRPr lang="en-US" dirty="0"/>
          </a:p>
        </p:txBody>
      </p:sp>
      <p:sp>
        <p:nvSpPr>
          <p:cNvPr id="1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463771" y="4748218"/>
            <a:ext cx="471487" cy="2746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900" baseline="0">
                <a:solidFill>
                  <a:srgbClr val="585F56"/>
                </a:solidFill>
              </a:defRPr>
            </a:lvl1pPr>
          </a:lstStyle>
          <a:p>
            <a:fld id="{406DCD1F-0B8F-4293-8CD1-1797737644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29"/>
          <p:cNvSpPr>
            <a:spLocks noGrp="1"/>
          </p:cNvSpPr>
          <p:nvPr>
            <p:ph type="ftr" sz="quarter" idx="3"/>
          </p:nvPr>
        </p:nvSpPr>
        <p:spPr>
          <a:xfrm>
            <a:off x="3144296" y="475297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900" baseline="0">
                <a:solidFill>
                  <a:srgbClr val="585F5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861919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534" y="2020496"/>
            <a:ext cx="7148689" cy="1102519"/>
          </a:xfrm>
        </p:spPr>
        <p:txBody>
          <a:bodyPr lIns="0">
            <a:noAutofit/>
          </a:bodyPr>
          <a:lstStyle>
            <a:lvl1pPr algn="l">
              <a:defRPr sz="44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4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h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43778" y="421736"/>
            <a:ext cx="4092222" cy="857250"/>
          </a:xfrm>
          <a:prstGeom prst="rect">
            <a:avLst/>
          </a:prstGeom>
        </p:spPr>
        <p:txBody>
          <a:bodyPr vert="horz" lIns="91440" tIns="45720" rIns="0" bIns="45720" rtlCol="0" anchor="ctr">
            <a:normAutofit/>
          </a:bodyPr>
          <a:lstStyle>
            <a:lvl1pPr algn="r"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43778" y="1481673"/>
            <a:ext cx="4092222" cy="3112955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53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eader,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4" y="421736"/>
            <a:ext cx="399062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4507092" y="1481673"/>
            <a:ext cx="4128911" cy="3112955"/>
          </a:xfrm>
          <a:prstGeom prst="rect">
            <a:avLst/>
          </a:prstGeom>
        </p:spPr>
        <p:txBody>
          <a:bodyPr vert="horz" lIns="91440" tIns="45720" rIns="0" bIns="45720" rtlCol="0">
            <a:normAutofit/>
          </a:bodyPr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64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header, Lef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659495" y="421736"/>
            <a:ext cx="3976511" cy="857250"/>
          </a:xfrm>
          <a:prstGeom prst="rect">
            <a:avLst/>
          </a:prstGeom>
        </p:spPr>
        <p:txBody>
          <a:bodyPr vert="horz" lIns="91440" tIns="45720" rIns="0" bIns="45720" rtlCol="0" anchor="ctr">
            <a:normAutofit/>
          </a:bodyPr>
          <a:lstStyle>
            <a:lvl1pPr algn="r">
              <a:defRPr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67" y="1481673"/>
            <a:ext cx="4143022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005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70" y="421736"/>
            <a:ext cx="811953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78" y="1481673"/>
            <a:ext cx="3874911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0"/>
          </p:nvPr>
        </p:nvSpPr>
        <p:spPr>
          <a:xfrm>
            <a:off x="4761101" y="1481673"/>
            <a:ext cx="3874911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6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6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16467" y="421736"/>
            <a:ext cx="811953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516467" y="1481673"/>
            <a:ext cx="2576690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3pPr>
              <a:defRPr sz="1200"/>
            </a:lvl3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US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1_Two columns</a:t>
            </a:r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0"/>
          </p:nvPr>
        </p:nvSpPr>
        <p:spPr>
          <a:xfrm>
            <a:off x="6059310" y="1481673"/>
            <a:ext cx="2576690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1"/>
          </p:nvPr>
        </p:nvSpPr>
        <p:spPr>
          <a:xfrm>
            <a:off x="3287889" y="1481673"/>
            <a:ext cx="2576690" cy="3112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8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72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250" y="2020491"/>
            <a:ext cx="4180162" cy="13337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056" y="3577225"/>
            <a:ext cx="4148367" cy="121946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20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ent Slide - Whit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6467" y="421736"/>
            <a:ext cx="811106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67" y="1474657"/>
            <a:ext cx="8111066" cy="311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5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34" r:id="rId10"/>
    <p:sldLayoutId id="2147483735" r:id="rId11"/>
    <p:sldLayoutId id="2147483744" r:id="rId12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160338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524000" indent="-1524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itle Sli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1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ving Slide - R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2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ving Slide - Blu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222A7-E1BB-3A40-A255-9208605223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95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ving Slide - Gree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91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36" r:id="rId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ving Slide - Purp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9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1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ving Slide - Pin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2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741" r:id="rId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cbutz\Desktop\Creds stuff\Content Slide White No Log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20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7206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18676"/>
            <a:ext cx="8229600" cy="2675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89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ent Slide - White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6467" y="421736"/>
            <a:ext cx="811106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67" y="1474657"/>
            <a:ext cx="8111066" cy="3119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pPr/>
              <a:t>2-Apr-13</a:t>
            </a:fld>
            <a:endParaRPr lang="en-US" dirty="0"/>
          </a:p>
        </p:txBody>
      </p:sp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8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160338" algn="l" defTabSz="4572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524000" indent="-1524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263" indent="-144463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cbutz\Desktop\Creds stuff\Slides\At_A_Glanc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58"/>
          <a:stretch/>
        </p:blipFill>
        <p:spPr bwMode="auto">
          <a:xfrm>
            <a:off x="-8000" y="-4500"/>
            <a:ext cx="9152000" cy="481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378790" y="660474"/>
            <a:ext cx="3838377" cy="857250"/>
          </a:xfrm>
        </p:spPr>
        <p:txBody>
          <a:bodyPr>
            <a:normAutofit/>
          </a:bodyPr>
          <a:lstStyle/>
          <a:p>
            <a:r>
              <a:rPr lang="en-GB" dirty="0" smtClean="0"/>
              <a:t>Meet </a:t>
            </a:r>
            <a:r>
              <a:rPr lang="en-GB" dirty="0" smtClean="0"/>
              <a:t>Bite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388960" y="1545020"/>
            <a:ext cx="3162314" cy="2972385"/>
          </a:xfrm>
        </p:spPr>
        <p:txBody>
          <a:bodyPr>
            <a:normAutofit fontScale="70000" lnSpcReduction="20000"/>
          </a:bodyPr>
          <a:lstStyle/>
          <a:p>
            <a:r>
              <a:rPr lang="en-GB" sz="1400" dirty="0" smtClean="0"/>
              <a:t>Founded in 1995, with over 300 staff in 15 offices, part of the Next Fifteen group</a:t>
            </a:r>
          </a:p>
          <a:p>
            <a:endParaRPr lang="en-GB" sz="1400" b="1" dirty="0" smtClean="0"/>
          </a:p>
          <a:p>
            <a:r>
              <a:rPr lang="en-GB" sz="1400" dirty="0"/>
              <a:t>End-to-end, global marketing </a:t>
            </a:r>
            <a:r>
              <a:rPr lang="en-GB" sz="1400" dirty="0" smtClean="0"/>
              <a:t>services</a:t>
            </a:r>
          </a:p>
          <a:p>
            <a:endParaRPr lang="en-GB" sz="1400" dirty="0"/>
          </a:p>
          <a:p>
            <a:r>
              <a:rPr lang="en-GB" sz="1400" dirty="0"/>
              <a:t>S</a:t>
            </a:r>
            <a:r>
              <a:rPr lang="en-GB" sz="1400" dirty="0" smtClean="0"/>
              <a:t>trategists</a:t>
            </a:r>
            <a:r>
              <a:rPr lang="en-GB" sz="1400" dirty="0"/>
              <a:t>, insights </a:t>
            </a:r>
            <a:r>
              <a:rPr lang="en-GB" sz="1400" dirty="0" smtClean="0"/>
              <a:t>analysts, creative </a:t>
            </a:r>
            <a:r>
              <a:rPr lang="en-GB" sz="1400" dirty="0"/>
              <a:t>planners and </a:t>
            </a:r>
            <a:r>
              <a:rPr lang="en-GB" sz="1400" dirty="0" smtClean="0"/>
              <a:t>marketing communications specialists</a:t>
            </a:r>
          </a:p>
          <a:p>
            <a:pPr marL="0" indent="0">
              <a:buNone/>
            </a:pPr>
            <a:endParaRPr lang="en-GB" sz="1400" dirty="0"/>
          </a:p>
          <a:p>
            <a:r>
              <a:rPr lang="en-GB" sz="1400" dirty="0" smtClean="0"/>
              <a:t>A </a:t>
            </a:r>
            <a:r>
              <a:rPr lang="en-GB" sz="1400" dirty="0" smtClean="0"/>
              <a:t>leading </a:t>
            </a:r>
            <a:r>
              <a:rPr lang="en-GB" sz="1400" dirty="0" smtClean="0"/>
              <a:t>public </a:t>
            </a:r>
            <a:r>
              <a:rPr lang="en-GB" sz="1400" dirty="0"/>
              <a:t>relations </a:t>
            </a:r>
            <a:r>
              <a:rPr lang="en-GB" sz="1400" dirty="0" smtClean="0"/>
              <a:t>practice </a:t>
            </a:r>
            <a:r>
              <a:rPr lang="en-GB" sz="1400" dirty="0"/>
              <a:t>with </a:t>
            </a:r>
            <a:r>
              <a:rPr lang="en-GB" sz="1400" dirty="0" smtClean="0"/>
              <a:t>expertise in </a:t>
            </a:r>
            <a:r>
              <a:rPr lang="en-GB" sz="1400" dirty="0"/>
              <a:t>creating stories, identifying influencers and </a:t>
            </a:r>
            <a:r>
              <a:rPr lang="en-GB" sz="1400" dirty="0" smtClean="0"/>
              <a:t>managing communications across </a:t>
            </a:r>
            <a:r>
              <a:rPr lang="en-GB" sz="1400" dirty="0"/>
              <a:t>international </a:t>
            </a:r>
            <a:r>
              <a:rPr lang="en-GB" sz="1400" dirty="0" smtClean="0"/>
              <a:t>markets </a:t>
            </a:r>
          </a:p>
          <a:p>
            <a:endParaRPr lang="en-GB" sz="1400" dirty="0"/>
          </a:p>
          <a:p>
            <a:r>
              <a:rPr lang="en-GB" sz="1400" dirty="0" smtClean="0"/>
              <a:t>A </a:t>
            </a:r>
            <a:r>
              <a:rPr lang="en-GB" sz="1400" dirty="0"/>
              <a:t>full-service </a:t>
            </a:r>
            <a:r>
              <a:rPr lang="en-GB" sz="1400" dirty="0" smtClean="0"/>
              <a:t>creative  </a:t>
            </a:r>
            <a:r>
              <a:rPr lang="en-GB" sz="1400" dirty="0"/>
              <a:t>and a heavyweight content team made of copywriters, journalists, industry writers and creative </a:t>
            </a:r>
            <a:r>
              <a:rPr lang="en-GB" sz="1400" dirty="0" smtClean="0"/>
              <a:t>communicators</a:t>
            </a:r>
          </a:p>
          <a:p>
            <a:endParaRPr lang="en-GB" sz="1400" dirty="0"/>
          </a:p>
          <a:p>
            <a:r>
              <a:rPr lang="en-GB" sz="1400" dirty="0" smtClean="0"/>
              <a:t>More than 100 </a:t>
            </a:r>
            <a:r>
              <a:rPr lang="en-GB" sz="1400" dirty="0"/>
              <a:t>digital specialists, offering a full-service digital capabilities across all online channels and a wide range </a:t>
            </a:r>
            <a:r>
              <a:rPr lang="en-GB" sz="1400" dirty="0" smtClean="0"/>
              <a:t>technologies</a:t>
            </a:r>
          </a:p>
          <a:p>
            <a:endParaRPr lang="en-GB" b="1" dirty="0" smtClean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6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cbutz\Desktop\Creds stuff\Slides\slide_lowercas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" r="6659" b="6287"/>
          <a:stretch/>
        </p:blipFill>
        <p:spPr bwMode="auto">
          <a:xfrm>
            <a:off x="116896" y="113830"/>
            <a:ext cx="8910084" cy="471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</a:t>
            </a:r>
            <a:br>
              <a:rPr lang="en-GB" dirty="0" smtClean="0"/>
            </a:br>
            <a:r>
              <a:rPr lang="en-GB" dirty="0" smtClean="0"/>
              <a:t>Services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940605" y="4834469"/>
            <a:ext cx="2133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000000"/>
                </a:solidFill>
              </a:defRPr>
            </a:lvl1pPr>
          </a:lstStyle>
          <a:p>
            <a:fld id="{A2A499FF-092F-455B-BC4C-28B2F4995DF5}" type="datetime5">
              <a:rPr lang="en-GB" smtClean="0"/>
              <a:t>2-Apr-13</a:t>
            </a:fld>
            <a:endParaRPr lang="en-US" dirty="0"/>
          </a:p>
        </p:txBody>
      </p:sp>
      <p:sp>
        <p:nvSpPr>
          <p:cNvPr id="9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501070" y="4834469"/>
            <a:ext cx="355600" cy="309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56B803CB-38B5-C042-9001-7F5DA0CAEAE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3588" y="1150765"/>
            <a:ext cx="3924349" cy="1020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are part of the fabric of Silicon Valley and we love working with companies that are disrupting markets and changing the world.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4833939"/>
            <a:ext cx="355600" cy="309562"/>
          </a:xfrm>
          <a:prstGeom prst="rect">
            <a:avLst/>
          </a:prstGeom>
        </p:spPr>
        <p:txBody>
          <a:bodyPr/>
          <a:lstStyle/>
          <a:p>
            <a:fld id="{56B803CB-38B5-C042-9001-7F5DA0CAEAE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536882" y="1227575"/>
            <a:ext cx="990600" cy="990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Always-on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6671416" y="1227575"/>
            <a:ext cx="990600" cy="990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Passionate</a:t>
            </a:r>
            <a:endParaRPr lang="en-US" sz="1200" b="1" dirty="0"/>
          </a:p>
        </p:txBody>
      </p:sp>
      <p:sp>
        <p:nvSpPr>
          <p:cNvPr id="18" name="Rectangle 17"/>
          <p:cNvSpPr/>
          <p:nvPr/>
        </p:nvSpPr>
        <p:spPr>
          <a:xfrm>
            <a:off x="7797483" y="1227575"/>
            <a:ext cx="990600" cy="9906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>
                <a:solidFill>
                  <a:schemeClr val="tx1"/>
                </a:solidFill>
              </a:rPr>
              <a:t>Analytical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26322" y="2354435"/>
            <a:ext cx="982133" cy="9906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Innovative</a:t>
            </a:r>
            <a:endParaRPr lang="en-US" sz="1200" b="1" dirty="0"/>
          </a:p>
        </p:txBody>
      </p:sp>
      <p:sp>
        <p:nvSpPr>
          <p:cNvPr id="20" name="Rectangle 19"/>
          <p:cNvSpPr/>
          <p:nvPr/>
        </p:nvSpPr>
        <p:spPr>
          <a:xfrm>
            <a:off x="7797483" y="2346344"/>
            <a:ext cx="990600" cy="9906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Geeky</a:t>
            </a:r>
            <a:endParaRPr lang="en-US" sz="1200" b="1" dirty="0"/>
          </a:p>
        </p:txBody>
      </p:sp>
      <p:sp>
        <p:nvSpPr>
          <p:cNvPr id="21" name="Rectangle 20"/>
          <p:cNvSpPr/>
          <p:nvPr/>
        </p:nvSpPr>
        <p:spPr>
          <a:xfrm>
            <a:off x="6679883" y="3489237"/>
            <a:ext cx="990600" cy="990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Smart</a:t>
            </a:r>
            <a:endParaRPr lang="en-US" sz="1200" b="1" dirty="0"/>
          </a:p>
        </p:txBody>
      </p:sp>
      <p:sp>
        <p:nvSpPr>
          <p:cNvPr id="22" name="Rectangle 21"/>
          <p:cNvSpPr/>
          <p:nvPr/>
        </p:nvSpPr>
        <p:spPr>
          <a:xfrm>
            <a:off x="7805950" y="3489237"/>
            <a:ext cx="990600" cy="990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Reliable</a:t>
            </a:r>
            <a:endParaRPr lang="en-US" sz="1200" b="1" dirty="0"/>
          </a:p>
        </p:txBody>
      </p:sp>
      <p:sp>
        <p:nvSpPr>
          <p:cNvPr id="23" name="Rectangle 22"/>
          <p:cNvSpPr/>
          <p:nvPr/>
        </p:nvSpPr>
        <p:spPr>
          <a:xfrm>
            <a:off x="4426310" y="1227575"/>
            <a:ext cx="990600" cy="9906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Dedicated</a:t>
            </a:r>
            <a:endParaRPr lang="en-US" sz="1200" b="1" dirty="0"/>
          </a:p>
        </p:txBody>
      </p:sp>
      <p:sp>
        <p:nvSpPr>
          <p:cNvPr id="24" name="Rectangle 23"/>
          <p:cNvSpPr/>
          <p:nvPr/>
        </p:nvSpPr>
        <p:spPr>
          <a:xfrm>
            <a:off x="3295900" y="2358669"/>
            <a:ext cx="990600" cy="9906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>
                <a:solidFill>
                  <a:schemeClr val="tx1"/>
                </a:solidFill>
              </a:rPr>
              <a:t>Connected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6310" y="3489237"/>
            <a:ext cx="990600" cy="990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Synergetic</a:t>
            </a:r>
            <a:endParaRPr lang="en-US" sz="1200" b="1" dirty="0"/>
          </a:p>
        </p:txBody>
      </p:sp>
      <p:sp>
        <p:nvSpPr>
          <p:cNvPr id="26" name="Rectangle 25"/>
          <p:cNvSpPr/>
          <p:nvPr/>
        </p:nvSpPr>
        <p:spPr>
          <a:xfrm>
            <a:off x="3321044" y="3493470"/>
            <a:ext cx="982133" cy="9906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Insightful</a:t>
            </a:r>
            <a:endParaRPr lang="en-US" sz="1200" b="1" dirty="0"/>
          </a:p>
        </p:txBody>
      </p:sp>
      <p:sp>
        <p:nvSpPr>
          <p:cNvPr id="27" name="Rectangle 26"/>
          <p:cNvSpPr/>
          <p:nvPr/>
        </p:nvSpPr>
        <p:spPr>
          <a:xfrm>
            <a:off x="5536882" y="3489237"/>
            <a:ext cx="990600" cy="990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Diligent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2190890" y="3493470"/>
            <a:ext cx="990600" cy="990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1200" b="1" dirty="0" smtClean="0"/>
              <a:t>Creative</a:t>
            </a:r>
            <a:endParaRPr lang="en-US" sz="1200" b="1" dirty="0"/>
          </a:p>
        </p:txBody>
      </p:sp>
      <p:sp>
        <p:nvSpPr>
          <p:cNvPr id="29" name="Rectangle 28"/>
          <p:cNvSpPr/>
          <p:nvPr/>
        </p:nvSpPr>
        <p:spPr>
          <a:xfrm>
            <a:off x="5536889" y="2358669"/>
            <a:ext cx="2133601" cy="990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endParaRPr lang="en-US" sz="1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182" y="2795994"/>
            <a:ext cx="1077904" cy="45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Content Placeholder 2"/>
          <p:cNvSpPr txBox="1">
            <a:spLocks/>
          </p:cNvSpPr>
          <p:nvPr/>
        </p:nvSpPr>
        <p:spPr>
          <a:xfrm>
            <a:off x="193586" y="1876294"/>
            <a:ext cx="2810353" cy="900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16986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4738" indent="-16033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4000" indent="-1524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3263" indent="-144463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We’re committed to helping innovative companies </a:t>
            </a:r>
            <a:r>
              <a:rPr lang="en-GB" dirty="0" smtClean="0"/>
              <a:t>develop differentiated positions, build digital footprints and </a:t>
            </a:r>
            <a:r>
              <a:rPr lang="en-GB" dirty="0"/>
              <a:t>win in the marketplace. </a:t>
            </a:r>
          </a:p>
          <a:p>
            <a:pPr marL="0" indent="0">
              <a:buFont typeface="Arial"/>
              <a:buNone/>
            </a:pPr>
            <a:endParaRPr lang="en-GB" dirty="0" smtClean="0"/>
          </a:p>
          <a:p>
            <a:pPr marL="0" indent="0">
              <a:buFont typeface="Arial"/>
              <a:buNone/>
            </a:pPr>
            <a:endParaRPr lang="en-GB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02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BITE'S NEW BRAN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93F26"/>
      </a:accent1>
      <a:accent2>
        <a:srgbClr val="FF0093"/>
      </a:accent2>
      <a:accent3>
        <a:srgbClr val="9E2387"/>
      </a:accent3>
      <a:accent4>
        <a:srgbClr val="00A3DD"/>
      </a:accent4>
      <a:accent5>
        <a:srgbClr val="00C6B2"/>
      </a:accent5>
      <a:accent6>
        <a:srgbClr val="FFED38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ck">
  <a:themeElements>
    <a:clrScheme name="Bite's rebran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93F26"/>
      </a:accent1>
      <a:accent2>
        <a:srgbClr val="00A3DD"/>
      </a:accent2>
      <a:accent3>
        <a:srgbClr val="FF0093"/>
      </a:accent3>
      <a:accent4>
        <a:srgbClr val="00C6B2"/>
      </a:accent4>
      <a:accent5>
        <a:srgbClr val="9E2387"/>
      </a:accent5>
      <a:accent6>
        <a:srgbClr val="FFED38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r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G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Pur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Pi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1_wh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white">
  <a:themeElements>
    <a:clrScheme name="BITE'S NEW BRAN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93F26"/>
      </a:accent1>
      <a:accent2>
        <a:srgbClr val="FF0093"/>
      </a:accent2>
      <a:accent3>
        <a:srgbClr val="9E2387"/>
      </a:accent3>
      <a:accent4>
        <a:srgbClr val="00A3DD"/>
      </a:accent4>
      <a:accent5>
        <a:srgbClr val="00C6B2"/>
      </a:accent5>
      <a:accent6>
        <a:srgbClr val="FFED38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23721</TotalTime>
  <Words>161</Words>
  <Application>Microsoft Office PowerPoint</Application>
  <PresentationFormat>On-screen Show (16:9)</PresentationFormat>
  <Paragraphs>39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white</vt:lpstr>
      <vt:lpstr>Black</vt:lpstr>
      <vt:lpstr>red</vt:lpstr>
      <vt:lpstr>Blue</vt:lpstr>
      <vt:lpstr>Green</vt:lpstr>
      <vt:lpstr>Purple</vt:lpstr>
      <vt:lpstr>Pink</vt:lpstr>
      <vt:lpstr>1_white</vt:lpstr>
      <vt:lpstr>2_white</vt:lpstr>
      <vt:lpstr>Meet Bite</vt:lpstr>
      <vt:lpstr>Our  Services</vt:lpstr>
      <vt:lpstr>PowerPoint Presentation</vt:lpstr>
    </vt:vector>
  </TitlesOfParts>
  <Company>Bite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cbutz</dc:creator>
  <cp:lastModifiedBy>Molly Holtman Stein</cp:lastModifiedBy>
  <cp:revision>392</cp:revision>
  <cp:lastPrinted>2012-11-22T16:37:09Z</cp:lastPrinted>
  <dcterms:created xsi:type="dcterms:W3CDTF">2012-11-02T16:30:05Z</dcterms:created>
  <dcterms:modified xsi:type="dcterms:W3CDTF">2013-04-02T22:19:35Z</dcterms:modified>
</cp:coreProperties>
</file>